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e770d51708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e770d51708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e4e243e435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e4e243e435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e4e243e43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e4e243e43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e4e243e43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e4e243e43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e4e243e435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e4e243e435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e6737d09e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e6737d09e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e4c237534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e4c237534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b8469816e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b8469816e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e4e243e43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e4e243e43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e4e243e435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e4e243e435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e770d5170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e770d51708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e4e243e435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e4e243e435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e770d5170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e770d5170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e4e243e435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e4e243e435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3"/>
          <p:cNvPicPr preferRelativeResize="0"/>
          <p:nvPr/>
        </p:nvPicPr>
        <p:blipFill rotWithShape="1">
          <a:blip r:embed="rId3">
            <a:alphaModFix/>
          </a:blip>
          <a:srcRect t="6284" r="6489" b="28797"/>
          <a:stretch/>
        </p:blipFill>
        <p:spPr>
          <a:xfrm>
            <a:off x="1040900" y="1174800"/>
            <a:ext cx="4082875" cy="38447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9" name="Google Shape;129;p13"/>
          <p:cNvSpPr txBox="1">
            <a:spLocks noGrp="1"/>
          </p:cNvSpPr>
          <p:nvPr>
            <p:ph type="title"/>
          </p:nvPr>
        </p:nvSpPr>
        <p:spPr>
          <a:xfrm>
            <a:off x="2442983" y="0"/>
            <a:ext cx="6626517" cy="1040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SEMANA BÍBLICA 2021</a:t>
            </a:r>
            <a:endParaRPr sz="4500" b="1" dirty="0">
              <a:solidFill>
                <a:schemeClr val="accent1"/>
              </a:solidFill>
            </a:endParaRPr>
          </a:p>
        </p:txBody>
      </p:sp>
      <p:sp>
        <p:nvSpPr>
          <p:cNvPr id="130" name="Google Shape;130;p13"/>
          <p:cNvSpPr txBox="1">
            <a:spLocks noGrp="1"/>
          </p:cNvSpPr>
          <p:nvPr>
            <p:ph type="body" idx="1"/>
          </p:nvPr>
        </p:nvSpPr>
        <p:spPr>
          <a:xfrm>
            <a:off x="4572000" y="659853"/>
            <a:ext cx="4830984" cy="523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2400" b="1" dirty="0">
                <a:latin typeface="Nunito"/>
                <a:ea typeface="Nunito"/>
                <a:cs typeface="Nunito"/>
                <a:sym typeface="Nunito"/>
              </a:rPr>
              <a:t>“San José, modelo de virtudes”</a:t>
            </a:r>
            <a:endParaRPr sz="2400" b="1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1" name="Google Shape;131;p13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7956926" y="4201650"/>
            <a:ext cx="1187075" cy="94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3"/>
          <p:cNvSpPr txBox="1"/>
          <p:nvPr/>
        </p:nvSpPr>
        <p:spPr>
          <a:xfrm>
            <a:off x="5642000" y="1100025"/>
            <a:ext cx="3427500" cy="5693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dirty="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Año de san José</a:t>
            </a:r>
            <a:r>
              <a:rPr lang="es" sz="2400" b="1" dirty="0">
                <a:latin typeface="Nunito"/>
                <a:ea typeface="Nunito"/>
                <a:cs typeface="Nunito"/>
                <a:sym typeface="Nunito"/>
              </a:rPr>
              <a:t> </a:t>
            </a:r>
            <a:endParaRPr sz="2400" b="1"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6"/>
          <p:cNvSpPr txBox="1">
            <a:spLocks noGrp="1"/>
          </p:cNvSpPr>
          <p:nvPr>
            <p:ph type="body" idx="1"/>
          </p:nvPr>
        </p:nvSpPr>
        <p:spPr>
          <a:xfrm>
            <a:off x="174568" y="746342"/>
            <a:ext cx="5865275" cy="3485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San José fue un trabajador, y con su trabajo aseguró el mantenimiento de su familia. 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i="1" dirty="0">
                <a:latin typeface="Nunito"/>
                <a:ea typeface="Nunito"/>
                <a:cs typeface="Nunito"/>
                <a:sym typeface="Nunito"/>
              </a:rPr>
              <a:t>“Gracias a su banco de trabajo sobre el que ejercía su profesión, José acercó al trabajo humano al misterio de la redención” (Redemptoris Custos 22).</a:t>
            </a:r>
            <a:endParaRPr sz="2600" i="1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37" name="Google Shape;437;p56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272950" y="3896675"/>
            <a:ext cx="1265160" cy="10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8700" y="557723"/>
            <a:ext cx="2359950" cy="4214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7"/>
          <p:cNvSpPr txBox="1">
            <a:spLocks noGrp="1"/>
          </p:cNvSpPr>
          <p:nvPr>
            <p:ph type="title"/>
          </p:nvPr>
        </p:nvSpPr>
        <p:spPr>
          <a:xfrm>
            <a:off x="1036674" y="197217"/>
            <a:ext cx="7070651" cy="1067762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900" b="1" dirty="0">
                <a:latin typeface="Roboto"/>
                <a:ea typeface="Roboto"/>
                <a:cs typeface="Roboto"/>
                <a:sym typeface="Roboto"/>
              </a:rPr>
              <a:t>H) JOSÉ EJERCE EL SERVICIO DE LA PATERNIDAD</a:t>
            </a:r>
            <a:endParaRPr sz="29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4" name="Google Shape;444;p57"/>
          <p:cNvSpPr txBox="1">
            <a:spLocks noGrp="1"/>
          </p:cNvSpPr>
          <p:nvPr>
            <p:ph type="body" idx="1"/>
          </p:nvPr>
        </p:nvSpPr>
        <p:spPr>
          <a:xfrm>
            <a:off x="213949" y="1144450"/>
            <a:ext cx="5997000" cy="38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unito"/>
              <a:buChar char="➔"/>
            </a:pP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En el corazón de José el Señor puso en grado excepcional los sentimientos paternales.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746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unito"/>
              <a:buChar char="➔"/>
            </a:pP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Los sentimientos de padre no son fruto de unas relaciones biológicas de dos personas, sino un don y una gracia de Dios.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746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unito"/>
              <a:buChar char="➔"/>
            </a:pP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Con la potestad paternal sobre Jesús, Dios ha otorgado también a José el amor correspondiente </a:t>
            </a:r>
            <a:r>
              <a:rPr lang="es" sz="2400" i="1" dirty="0">
                <a:latin typeface="Nunito"/>
                <a:ea typeface="Nunito"/>
                <a:cs typeface="Nunito"/>
                <a:sym typeface="Nunito"/>
              </a:rPr>
              <a:t>(Redemptoris Custos 8).</a:t>
            </a:r>
            <a:endParaRPr sz="2400" i="1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45" name="Google Shape;44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0530" y="1041012"/>
            <a:ext cx="2359593" cy="35447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46" name="Google Shape;446;p57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7895350" y="4104100"/>
            <a:ext cx="997700" cy="7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58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3246913" y="1347625"/>
            <a:ext cx="2276625" cy="3429201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58"/>
          <p:cNvSpPr txBox="1">
            <a:spLocks noGrp="1"/>
          </p:cNvSpPr>
          <p:nvPr>
            <p:ph type="body" idx="1"/>
          </p:nvPr>
        </p:nvSpPr>
        <p:spPr>
          <a:xfrm>
            <a:off x="552925" y="366674"/>
            <a:ext cx="8135100" cy="1334825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 dirty="0">
                <a:latin typeface="Roboto"/>
                <a:ea typeface="Roboto"/>
                <a:cs typeface="Roboto"/>
                <a:sym typeface="Roboto"/>
              </a:rPr>
              <a:t>PARTICIPACIÓN DE ASISTENTES.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2" name="Google Shape;452;p58"/>
          <p:cNvSpPr txBox="1">
            <a:spLocks noGrp="1"/>
          </p:cNvSpPr>
          <p:nvPr>
            <p:ph type="body" idx="1"/>
          </p:nvPr>
        </p:nvSpPr>
        <p:spPr>
          <a:xfrm>
            <a:off x="379807" y="2015037"/>
            <a:ext cx="8557503" cy="13348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●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¿Qué cosa les ha gustado más del tema?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●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¿Qué han aprendido de nuevo de las virtudes de san José?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54" name="Google Shape;454;p58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7672150" y="3921475"/>
            <a:ext cx="1265160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9"/>
          <p:cNvSpPr txBox="1">
            <a:spLocks noGrp="1"/>
          </p:cNvSpPr>
          <p:nvPr>
            <p:ph type="body" idx="1"/>
          </p:nvPr>
        </p:nvSpPr>
        <p:spPr>
          <a:xfrm>
            <a:off x="761475" y="545975"/>
            <a:ext cx="7431900" cy="7170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>
                <a:latin typeface="Roboto"/>
                <a:ea typeface="Roboto"/>
                <a:cs typeface="Roboto"/>
                <a:sym typeface="Roboto"/>
              </a:rPr>
              <a:t>ORAMOS</a:t>
            </a:r>
            <a:endParaRPr sz="4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60" name="Google Shape;460;p59"/>
          <p:cNvPicPr preferRelativeResize="0"/>
          <p:nvPr/>
        </p:nvPicPr>
        <p:blipFill rotWithShape="1">
          <a:blip r:embed="rId3">
            <a:alphaModFix/>
          </a:blip>
          <a:srcRect l="15868" t="4833" r="13539" b="10963"/>
          <a:stretch/>
        </p:blipFill>
        <p:spPr>
          <a:xfrm>
            <a:off x="2934525" y="1262975"/>
            <a:ext cx="2874950" cy="342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59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7672150" y="3921475"/>
            <a:ext cx="1265160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0"/>
          <p:cNvSpPr txBox="1">
            <a:spLocks noGrp="1"/>
          </p:cNvSpPr>
          <p:nvPr>
            <p:ph type="title"/>
          </p:nvPr>
        </p:nvSpPr>
        <p:spPr>
          <a:xfrm>
            <a:off x="24258" y="247875"/>
            <a:ext cx="9095484" cy="7410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400" b="1" dirty="0">
                <a:latin typeface="Roboto"/>
                <a:ea typeface="Roboto"/>
                <a:cs typeface="Roboto"/>
                <a:sym typeface="Roboto"/>
              </a:rPr>
              <a:t>ORACIÓN A SAN JOSÉ POR LA FAMILIA</a:t>
            </a:r>
            <a:endParaRPr sz="34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7" name="Google Shape;467;p60"/>
          <p:cNvSpPr txBox="1">
            <a:spLocks noGrp="1"/>
          </p:cNvSpPr>
          <p:nvPr>
            <p:ph type="body" idx="2"/>
          </p:nvPr>
        </p:nvSpPr>
        <p:spPr>
          <a:xfrm>
            <a:off x="271800" y="818675"/>
            <a:ext cx="8600400" cy="4030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s" sz="2300">
                <a:latin typeface="Nunito"/>
                <a:ea typeface="Nunito"/>
                <a:cs typeface="Nunito"/>
                <a:sym typeface="Nunito"/>
              </a:rPr>
              <a:t>Oh glorioso san José, esposo fiel de María, Y padre adoptivo de Jesús, que fuiste modelo único de paternidad, Que nos diste una verdadera lección de vida cristiana dotado de virtud y sabiduría. Tú que le diste una buena educación y cariño a Jesús. Hoy venimos lleno de problemas y angustias, queremos suplicar tu ayuda y te pedimos que intercedas por nuestras familias. Ante María Santísima y su adorado Hijo Jesús, para que nos ayuden con todos nuestros problemas. Sabemos dulcísimo José, que hemos cometido muchos errores, y esperamos encontrar el camino que te agrade y nos acerque a Jesús, gracias por tantas bendiciones y la oportunidad de un nuevo día.</a:t>
            </a:r>
            <a:endParaRPr sz="23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68" name="Google Shape;468;p60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8217200" y="4375925"/>
            <a:ext cx="655000" cy="51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1"/>
          <p:cNvSpPr txBox="1">
            <a:spLocks noGrp="1"/>
          </p:cNvSpPr>
          <p:nvPr>
            <p:ph type="body" idx="2"/>
          </p:nvPr>
        </p:nvSpPr>
        <p:spPr>
          <a:xfrm>
            <a:off x="309000" y="276001"/>
            <a:ext cx="8526000" cy="43686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325" dirty="0">
                <a:latin typeface="Nunito"/>
                <a:ea typeface="Nunito"/>
                <a:cs typeface="Nunito"/>
                <a:sym typeface="Nunito"/>
              </a:rPr>
              <a:t>Hoy nos sentimos arrepentidos y lo único que deseamos es encontrar tu amor, deseamos tener una bonita familia a ejemplo de la familia de Nazaret. Ayúdanos, oh glorioso san José, A superar estos malos momentos que por los que estamos pasando, te pedimos, oh glorioso san José, que nos tomes bajo tu protección y guíanos por el camino de la verdadera vida, olvidando el pasado, para tener un futuro, lleno de ilusiones, sueños, proyectos, fe y esperanza. Rodeados de nuestra familia llenos de cariño y amor. Que nuestros pensamientos sean positivos. Que reine la comprensión y la comunicación, paz, armonía, felicidad y salud en nuestra familia. Por los siglos de los siglos. Amén.</a:t>
            </a:r>
            <a:endParaRPr sz="2325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25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74" name="Google Shape;474;p61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8018900" y="4185625"/>
            <a:ext cx="879225" cy="6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8"/>
          <p:cNvSpPr txBox="1">
            <a:spLocks noGrp="1"/>
          </p:cNvSpPr>
          <p:nvPr>
            <p:ph type="ctrTitle"/>
          </p:nvPr>
        </p:nvSpPr>
        <p:spPr>
          <a:xfrm>
            <a:off x="245749" y="919499"/>
            <a:ext cx="5771225" cy="2993281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000" b="1" dirty="0">
                <a:solidFill>
                  <a:schemeClr val="dk2"/>
                </a:solidFill>
              </a:rPr>
              <a:t>TEMA 3. </a:t>
            </a:r>
            <a:endParaRPr sz="3000" b="1"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000" b="1" dirty="0">
                <a:solidFill>
                  <a:schemeClr val="dk2"/>
                </a:solidFill>
              </a:rPr>
              <a:t>“SAN JOSÉ, EL HOMBRE DE LAS DUDAS DE FE, VARÓN SILENCIOSO, CARPINTERO DILIGENTE, QUE EJERCE EL VALIOSO SERVICIO DE LA PATERNIDAD”.</a:t>
            </a:r>
            <a:endParaRPr sz="3000" b="1" dirty="0">
              <a:solidFill>
                <a:schemeClr val="dk2"/>
              </a:solidFill>
            </a:endParaRPr>
          </a:p>
        </p:txBody>
      </p:sp>
      <p:pic>
        <p:nvPicPr>
          <p:cNvPr id="381" name="Google Shape;381;p48"/>
          <p:cNvPicPr preferRelativeResize="0"/>
          <p:nvPr/>
        </p:nvPicPr>
        <p:blipFill rotWithShape="1">
          <a:blip r:embed="rId3">
            <a:alphaModFix/>
          </a:blip>
          <a:srcRect t="2515" r="56390"/>
          <a:stretch/>
        </p:blipFill>
        <p:spPr>
          <a:xfrm>
            <a:off x="6016975" y="517225"/>
            <a:ext cx="2833276" cy="43616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82" name="Google Shape;382;p48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245750" y="229075"/>
            <a:ext cx="831800" cy="65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9"/>
          <p:cNvSpPr txBox="1">
            <a:spLocks noGrp="1"/>
          </p:cNvSpPr>
          <p:nvPr>
            <p:ph type="body" idx="1"/>
          </p:nvPr>
        </p:nvSpPr>
        <p:spPr>
          <a:xfrm>
            <a:off x="731250" y="532050"/>
            <a:ext cx="7548300" cy="1240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>
                <a:latin typeface="Roboto"/>
                <a:ea typeface="Roboto"/>
                <a:cs typeface="Roboto"/>
                <a:sym typeface="Roboto"/>
              </a:rPr>
              <a:t>EXPERIENCIA DE NUESTRA COMUNIDAD</a:t>
            </a:r>
            <a:endParaRPr sz="4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8" name="Google Shape;38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8900" y="1650700"/>
            <a:ext cx="2886200" cy="316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9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7672150" y="3921475"/>
            <a:ext cx="1265160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0"/>
          <p:cNvSpPr txBox="1">
            <a:spLocks noGrp="1"/>
          </p:cNvSpPr>
          <p:nvPr>
            <p:ph type="title"/>
          </p:nvPr>
        </p:nvSpPr>
        <p:spPr>
          <a:xfrm>
            <a:off x="3176250" y="337475"/>
            <a:ext cx="2791500" cy="592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000" b="1">
                <a:latin typeface="Roboto"/>
                <a:ea typeface="Roboto"/>
                <a:cs typeface="Roboto"/>
                <a:sym typeface="Roboto"/>
              </a:rPr>
              <a:t>DIÁLOGO</a:t>
            </a:r>
            <a:endParaRPr sz="4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5" name="Google Shape;395;p50"/>
          <p:cNvSpPr txBox="1">
            <a:spLocks noGrp="1"/>
          </p:cNvSpPr>
          <p:nvPr>
            <p:ph type="body" idx="1"/>
          </p:nvPr>
        </p:nvSpPr>
        <p:spPr>
          <a:xfrm>
            <a:off x="410150" y="1102875"/>
            <a:ext cx="6456000" cy="37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●"/>
            </a:pPr>
            <a:r>
              <a:rPr lang="es" sz="2400">
                <a:latin typeface="Nunito"/>
                <a:ea typeface="Nunito"/>
                <a:cs typeface="Nunito"/>
                <a:sym typeface="Nunito"/>
              </a:rPr>
              <a:t>¿Han tenidos dudas de fe?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●"/>
            </a:pPr>
            <a:r>
              <a:rPr lang="es" sz="2400">
                <a:latin typeface="Nunito"/>
                <a:ea typeface="Nunito"/>
                <a:cs typeface="Nunito"/>
                <a:sym typeface="Nunito"/>
              </a:rPr>
              <a:t>¿Han experimentado el silencio contemplativo frente al misterio de Dios?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●"/>
            </a:pPr>
            <a:r>
              <a:rPr lang="es" sz="2400">
                <a:latin typeface="Nunito"/>
                <a:ea typeface="Nunito"/>
                <a:cs typeface="Nunito"/>
                <a:sym typeface="Nunito"/>
              </a:rPr>
              <a:t>¿Ejercen su trabajo cotidiano como una forma de asociarse a la obra de la creación?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●"/>
            </a:pPr>
            <a:r>
              <a:rPr lang="es" sz="2400">
                <a:latin typeface="Nunito"/>
                <a:ea typeface="Nunito"/>
                <a:cs typeface="Nunito"/>
                <a:sym typeface="Nunito"/>
              </a:rPr>
              <a:t>¿Entienden su paternidad como un valioso servicio a sus hijos?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96" name="Google Shape;39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8800" y="1275275"/>
            <a:ext cx="2131751" cy="213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0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7672150" y="3921475"/>
            <a:ext cx="1265160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1"/>
          <p:cNvSpPr txBox="1">
            <a:spLocks noGrp="1"/>
          </p:cNvSpPr>
          <p:nvPr>
            <p:ph type="title"/>
          </p:nvPr>
        </p:nvSpPr>
        <p:spPr>
          <a:xfrm>
            <a:off x="714403" y="362846"/>
            <a:ext cx="7715194" cy="6840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 dirty="0">
                <a:latin typeface="Roboto"/>
                <a:ea typeface="Roboto"/>
                <a:cs typeface="Roboto"/>
                <a:sym typeface="Roboto"/>
              </a:rPr>
              <a:t>E) JOSÉ SUFRE DUDAS DE FE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3" name="Google Shape;403;p51"/>
          <p:cNvSpPr txBox="1">
            <a:spLocks noGrp="1"/>
          </p:cNvSpPr>
          <p:nvPr>
            <p:ph type="body" idx="1"/>
          </p:nvPr>
        </p:nvSpPr>
        <p:spPr>
          <a:xfrm>
            <a:off x="206690" y="1310165"/>
            <a:ext cx="8447871" cy="2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El encuentro con realidades en las que, tras su inmediata percepción, se vislumbran maravillas, causa admiración y pasmo. 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La admiración y el asombro, el maravillarse es una actitud y vivencia de espíritus nobles, limpios, sencillos, soñadores y verdaderos.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04" name="Google Shape;404;p51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7672150" y="3921475"/>
            <a:ext cx="1265160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2"/>
          <p:cNvSpPr txBox="1">
            <a:spLocks noGrp="1"/>
          </p:cNvSpPr>
          <p:nvPr>
            <p:ph type="body" idx="1"/>
          </p:nvPr>
        </p:nvSpPr>
        <p:spPr>
          <a:xfrm>
            <a:off x="309900" y="529025"/>
            <a:ext cx="5502900" cy="3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La actitud y vivencia que de San José destaca en tres ocasiones el evangelio de Lucas: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AutoNum type="arabicPeriod"/>
            </a:pP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Cuando María acaba de dar a luz a su hijo en un pesebre, en Belén.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AutoNum type="arabicPeriod"/>
            </a:pP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La escena de la presentación del niño en el templo.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AutoNum type="arabicPeriod"/>
            </a:pP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El relato de la pérdida del joven Jesús en el templo.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10" name="Google Shape;410;p52"/>
          <p:cNvPicPr preferRelativeResize="0"/>
          <p:nvPr/>
        </p:nvPicPr>
        <p:blipFill rotWithShape="1">
          <a:blip r:embed="rId3">
            <a:alphaModFix/>
          </a:blip>
          <a:srcRect l="60818"/>
          <a:stretch/>
        </p:blipFill>
        <p:spPr>
          <a:xfrm>
            <a:off x="5934261" y="529025"/>
            <a:ext cx="2899839" cy="3700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11" name="Google Shape;411;p52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287300" y="4153325"/>
            <a:ext cx="941675" cy="74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3"/>
          <p:cNvSpPr txBox="1">
            <a:spLocks noGrp="1"/>
          </p:cNvSpPr>
          <p:nvPr>
            <p:ph type="title"/>
          </p:nvPr>
        </p:nvSpPr>
        <p:spPr>
          <a:xfrm>
            <a:off x="1370681" y="273733"/>
            <a:ext cx="6402638" cy="6168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000" b="1" dirty="0">
                <a:latin typeface="Roboto"/>
                <a:ea typeface="Roboto"/>
                <a:cs typeface="Roboto"/>
                <a:sym typeface="Roboto"/>
              </a:rPr>
              <a:t>F) JOSÉ EL SILENCIOSO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7" name="Google Shape;417;p53"/>
          <p:cNvSpPr txBox="1">
            <a:spLocks noGrp="1"/>
          </p:cNvSpPr>
          <p:nvPr>
            <p:ph type="body" idx="1"/>
          </p:nvPr>
        </p:nvSpPr>
        <p:spPr>
          <a:xfrm>
            <a:off x="333087" y="1101990"/>
            <a:ext cx="8477826" cy="34593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El silencio es el lenguaje del asombro y del embeleso.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El silencio es propiedad del contemplativo y del que está muy centrado y ocupado en Dios. San José, por eso mismo, es un hombre silencioso, su música es callada. 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Aparece en la sublimidad de su silencio especialmente, cuando se encuentra de improviso con su esposa embarazada. José mira, contempla, calla. 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18" name="Google Shape;418;p53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7672150" y="3921475"/>
            <a:ext cx="1265160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4"/>
          <p:cNvSpPr txBox="1">
            <a:spLocks noGrp="1"/>
          </p:cNvSpPr>
          <p:nvPr>
            <p:ph type="body" idx="1"/>
          </p:nvPr>
        </p:nvSpPr>
        <p:spPr>
          <a:xfrm>
            <a:off x="345558" y="623943"/>
            <a:ext cx="8452884" cy="3393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Evidencia la inmensidad de su silencio su actitud ante el ángel que le dice, de parte de Dios, que tome a María, su esposa, en su casa.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El evangelio no nos conserva ni una sola palabra salida de la boca de José.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San José, es un predicador que no puede callar. Su silencio se ha convertido en pregón.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24" name="Google Shape;424;p54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7672150" y="3921475"/>
            <a:ext cx="1265160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5"/>
          <p:cNvSpPr txBox="1">
            <a:spLocks noGrp="1"/>
          </p:cNvSpPr>
          <p:nvPr>
            <p:ph type="title"/>
          </p:nvPr>
        </p:nvSpPr>
        <p:spPr>
          <a:xfrm>
            <a:off x="1243338" y="349511"/>
            <a:ext cx="6657324" cy="7098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 dirty="0">
                <a:latin typeface="Roboto"/>
                <a:ea typeface="Roboto"/>
                <a:cs typeface="Roboto"/>
                <a:sym typeface="Roboto"/>
              </a:rPr>
              <a:t>G) JOSÉ EL CARPINTERO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0" name="Google Shape;430;p55"/>
          <p:cNvSpPr txBox="1">
            <a:spLocks noGrp="1"/>
          </p:cNvSpPr>
          <p:nvPr>
            <p:ph type="body" idx="1"/>
          </p:nvPr>
        </p:nvSpPr>
        <p:spPr>
          <a:xfrm>
            <a:off x="335540" y="1399375"/>
            <a:ext cx="8457586" cy="25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El tener un oficio era un signo de autonomía y de libertad de movimientos.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San José pertenecía al gremio de los carpinteros, Incluso no sólo fue carpintero, sino que con mucha probabilidad trabajó en la construcción del Templo de Jerusalén.</a:t>
            </a:r>
            <a:endParaRPr sz="2600" i="1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31" name="Google Shape;431;p55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7672150" y="3921475"/>
            <a:ext cx="1265160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812</Words>
  <Application>Microsoft Office PowerPoint</Application>
  <PresentationFormat>Presentación en pantalla (16:9)</PresentationFormat>
  <Paragraphs>55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Nunito</vt:lpstr>
      <vt:lpstr>Roboto</vt:lpstr>
      <vt:lpstr>Shift</vt:lpstr>
      <vt:lpstr>SEMANA BÍBLICA 2021</vt:lpstr>
      <vt:lpstr>TEMA 3.  “SAN JOSÉ, EL HOMBRE DE LAS DUDAS DE FE, VARÓN SILENCIOSO, CARPINTERO DILIGENTE, QUE EJERCE EL VALIOSO SERVICIO DE LA PATERNIDAD”.</vt:lpstr>
      <vt:lpstr>Presentación de PowerPoint</vt:lpstr>
      <vt:lpstr>DIÁLOGO</vt:lpstr>
      <vt:lpstr>E) JOSÉ SUFRE DUDAS DE FE</vt:lpstr>
      <vt:lpstr>Presentación de PowerPoint</vt:lpstr>
      <vt:lpstr>F) JOSÉ EL SILENCIOSO</vt:lpstr>
      <vt:lpstr>Presentación de PowerPoint</vt:lpstr>
      <vt:lpstr>G) JOSÉ EL CARPINTERO</vt:lpstr>
      <vt:lpstr>Presentación de PowerPoint</vt:lpstr>
      <vt:lpstr>H) JOSÉ EJERCE EL SERVICIO DE LA PATERNIDAD</vt:lpstr>
      <vt:lpstr>Presentación de PowerPoint</vt:lpstr>
      <vt:lpstr>Presentación de PowerPoint</vt:lpstr>
      <vt:lpstr>ORACIÓN A SAN JOSÉ POR LA FAMILIA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BÍBLICA 2021</dc:title>
  <dc:creator>Eduardo Michel Flores</dc:creator>
  <cp:lastModifiedBy>Eduardo Michel Flores</cp:lastModifiedBy>
  <cp:revision>6</cp:revision>
  <dcterms:modified xsi:type="dcterms:W3CDTF">2021-08-05T01:31:13Z</dcterms:modified>
</cp:coreProperties>
</file>